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448" r:id="rId3"/>
    <p:sldId id="490" r:id="rId4"/>
    <p:sldId id="447" r:id="rId5"/>
    <p:sldId id="449" r:id="rId6"/>
    <p:sldId id="379" r:id="rId7"/>
    <p:sldId id="452" r:id="rId8"/>
    <p:sldId id="329" r:id="rId9"/>
    <p:sldId id="458" r:id="rId10"/>
    <p:sldId id="359" r:id="rId11"/>
    <p:sldId id="459" r:id="rId12"/>
    <p:sldId id="460" r:id="rId13"/>
    <p:sldId id="462" r:id="rId14"/>
    <p:sldId id="463" r:id="rId15"/>
    <p:sldId id="464" r:id="rId16"/>
    <p:sldId id="465" r:id="rId17"/>
    <p:sldId id="391" r:id="rId18"/>
    <p:sldId id="469" r:id="rId19"/>
    <p:sldId id="471" r:id="rId20"/>
    <p:sldId id="472" r:id="rId21"/>
    <p:sldId id="473" r:id="rId22"/>
    <p:sldId id="475" r:id="rId23"/>
    <p:sldId id="477" r:id="rId24"/>
    <p:sldId id="478" r:id="rId25"/>
    <p:sldId id="491" r:id="rId26"/>
    <p:sldId id="479" r:id="rId27"/>
    <p:sldId id="480" r:id="rId28"/>
    <p:sldId id="492" r:id="rId29"/>
    <p:sldId id="364" r:id="rId30"/>
    <p:sldId id="481" r:id="rId31"/>
    <p:sldId id="482" r:id="rId32"/>
    <p:sldId id="483" r:id="rId33"/>
    <p:sldId id="484" r:id="rId34"/>
    <p:sldId id="489" r:id="rId35"/>
    <p:sldId id="407" r:id="rId36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1pPr>
    <a:lvl2pPr marL="0" marR="0" indent="2286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2pPr>
    <a:lvl3pPr marL="0" marR="0" indent="4572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3pPr>
    <a:lvl4pPr marL="0" marR="0" indent="6858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4pPr>
    <a:lvl5pPr marL="0" marR="0" indent="9144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5pPr>
    <a:lvl6pPr marL="0" marR="0" indent="11430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6pPr>
    <a:lvl7pPr marL="0" marR="0" indent="13716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7pPr>
    <a:lvl8pPr marL="0" marR="0" indent="16002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8pPr>
    <a:lvl9pPr marL="0" marR="0" indent="1828800" algn="l" defTabSz="821531" rtl="0" fontAlgn="auto" latinLnBrk="0" hangingPunct="0">
      <a:lnSpc>
        <a:spcPts val="3000"/>
      </a:lnSpc>
      <a:spcBef>
        <a:spcPts val="300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646464"/>
        </a:solidFill>
        <a:effectLst/>
        <a:uFillTx/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B0"/>
    <a:srgbClr val="FF7D00"/>
    <a:srgbClr val="4080C4"/>
    <a:srgbClr val="BFD4EB"/>
    <a:srgbClr val="303030"/>
    <a:srgbClr val="77B6A0"/>
    <a:srgbClr val="76009C"/>
    <a:srgbClr val="BBD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987"/>
  </p:normalViewPr>
  <p:slideViewPr>
    <p:cSldViewPr snapToGrid="0" snapToObjects="1">
      <p:cViewPr varScale="1">
        <p:scale>
          <a:sx n="49" d="100"/>
          <a:sy n="49" d="100"/>
        </p:scale>
        <p:origin x="7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5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55498F18-1196-574B-898D-2974FA559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2C23186F-9796-E745-8058-C8C4A0C30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8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1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1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6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2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hite-4x3.pdf" descr="whit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1D174-1C6F-FC48-95DE-28AD23800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AC46EB-2776-3745-A11A-C6F9DF27AAB4}"/>
              </a:ext>
            </a:extLst>
          </p:cNvPr>
          <p:cNvGrpSpPr/>
          <p:nvPr userDrawn="1"/>
        </p:nvGrpSpPr>
        <p:grpSpPr>
          <a:xfrm>
            <a:off x="395622" y="12887011"/>
            <a:ext cx="7017066" cy="512379"/>
            <a:chOff x="395622" y="12887011"/>
            <a:chExt cx="7017066" cy="5123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AFE995-26CD-C540-814B-9BEF6C4D9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22" y="12903199"/>
              <a:ext cx="4025900" cy="482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1EA043-6B55-6A4D-95FE-9881524CA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188" y="12895551"/>
              <a:ext cx="2349500" cy="49530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313DC2-0B3D-8544-AAB6-EECAC077D0A0}"/>
                </a:ext>
              </a:extLst>
            </p:cNvPr>
            <p:cNvCxnSpPr>
              <a:cxnSpLocks/>
            </p:cNvCxnSpPr>
            <p:nvPr/>
          </p:nvCxnSpPr>
          <p:spPr>
            <a:xfrm>
              <a:off x="4692045" y="12887011"/>
              <a:ext cx="0" cy="512379"/>
            </a:xfrm>
            <a:prstGeom prst="line">
              <a:avLst/>
            </a:prstGeom>
            <a:ln>
              <a:solidFill>
                <a:srgbClr val="97979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pp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white-4x3.pdf" descr="whit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762706" y="755853"/>
            <a:ext cx="16762588" cy="2540001"/>
          </a:xfrm>
          <a:prstGeom prst="rect">
            <a:avLst/>
          </a:prstGeom>
        </p:spPr>
        <p:txBody>
          <a:bodyPr lIns="0" tIns="0" rIns="0" bIns="0" anchor="b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762706" y="3429000"/>
            <a:ext cx="16764001" cy="812664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48714" y="12928600"/>
            <a:ext cx="50185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6CFD12-A7B6-9847-B38D-7B604E7C11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D9A7E9-54A5-74FF-EAD9-4FFBCA4D849E}"/>
              </a:ext>
            </a:extLst>
          </p:cNvPr>
          <p:cNvGrpSpPr/>
          <p:nvPr userDrawn="1"/>
        </p:nvGrpSpPr>
        <p:grpSpPr>
          <a:xfrm>
            <a:off x="395622" y="12887011"/>
            <a:ext cx="7017066" cy="512379"/>
            <a:chOff x="395622" y="12887011"/>
            <a:chExt cx="7017066" cy="5123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AE3336-87F3-214D-A786-12D97822C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5622" y="12903199"/>
              <a:ext cx="4025900" cy="482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3CAB82-DC91-5A40-AFA9-CBAD870403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63188" y="12895551"/>
              <a:ext cx="2349500" cy="4953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E20146-94A5-1542-9036-A80DD962F3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92045" y="12887011"/>
              <a:ext cx="0" cy="512379"/>
            </a:xfrm>
            <a:prstGeom prst="line">
              <a:avLst/>
            </a:prstGeom>
            <a:ln>
              <a:solidFill>
                <a:srgbClr val="97979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white-4x3.pdf" descr="whit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762000" y="766371"/>
            <a:ext cx="16764000" cy="2540001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1999" y="3429000"/>
            <a:ext cx="16759233" cy="8128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1pPr>
            <a:lvl2pPr marL="0" indent="0" algn="ctr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2pPr>
            <a:lvl3pPr marL="0" indent="0" algn="ctr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3pPr>
            <a:lvl4pPr marL="0" indent="0" algn="ctr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4pPr>
            <a:lvl5pPr marL="0" indent="0" algn="ctr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979797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2543C2-0191-DE49-A18B-5F573578EE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665572-C9EE-CE40-B11E-508D9D9EB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22" y="12903199"/>
            <a:ext cx="4025900" cy="48260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36F295-5767-734F-897B-C9558C6710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3188" y="12895551"/>
            <a:ext cx="2349500" cy="4953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FD19F6-82F3-BF44-B1C0-DD88B6BFFE04}"/>
              </a:ext>
            </a:extLst>
          </p:cNvPr>
          <p:cNvCxnSpPr>
            <a:cxnSpLocks/>
          </p:cNvCxnSpPr>
          <p:nvPr userDrawn="1"/>
        </p:nvCxnSpPr>
        <p:spPr>
          <a:xfrm>
            <a:off x="4692045" y="12887011"/>
            <a:ext cx="0" cy="512379"/>
          </a:xfrm>
          <a:prstGeom prst="line">
            <a:avLst/>
          </a:prstGeom>
          <a:ln>
            <a:solidFill>
              <a:srgbClr val="9797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3835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Blue">
    <p:bg>
      <p:bgPr>
        <a:solidFill>
          <a:srgbClr val="4080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e-4x3.pdf" descr="blu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BFD4EB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BFD4EB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BFD4EB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BFD4EB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BFD4EB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2069E3-9AAD-DF4B-8B65-093B7196B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EE474-E252-4E4A-9712-DB6E61339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22" y="12903199"/>
            <a:ext cx="4025900" cy="4826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A4777-50A2-9E49-9458-584316ABE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3188" y="12895551"/>
            <a:ext cx="2349500" cy="4953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5E9DFD-26A8-194A-9285-CF04B0A90CA0}"/>
              </a:ext>
            </a:extLst>
          </p:cNvPr>
          <p:cNvCxnSpPr>
            <a:cxnSpLocks/>
          </p:cNvCxnSpPr>
          <p:nvPr userDrawn="1"/>
        </p:nvCxnSpPr>
        <p:spPr>
          <a:xfrm>
            <a:off x="4692045" y="12887011"/>
            <a:ext cx="0" cy="512379"/>
          </a:xfrm>
          <a:prstGeom prst="line">
            <a:avLst/>
          </a:prstGeom>
          <a:ln>
            <a:solidFill>
              <a:srgbClr val="9797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09986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Gray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y-4x3.pdf" descr="gray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CBCBCB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CBCBCB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CBCBCB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CBCBCB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CBCBC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246BFA-D98D-3C41-87AA-043A16666E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44C4A-6085-5341-BD2D-9C47FDE879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22" y="12903199"/>
            <a:ext cx="4025900" cy="4826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AAAE4-6523-1B42-8EDD-E725E0738D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3188" y="12895551"/>
            <a:ext cx="2349500" cy="4953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32188-07F3-8346-87BB-7C60045D73D8}"/>
              </a:ext>
            </a:extLst>
          </p:cNvPr>
          <p:cNvCxnSpPr>
            <a:cxnSpLocks/>
          </p:cNvCxnSpPr>
          <p:nvPr userDrawn="1"/>
        </p:nvCxnSpPr>
        <p:spPr>
          <a:xfrm>
            <a:off x="4692045" y="12887011"/>
            <a:ext cx="0" cy="512379"/>
          </a:xfrm>
          <a:prstGeom prst="line">
            <a:avLst/>
          </a:prstGeom>
          <a:ln>
            <a:solidFill>
              <a:srgbClr val="9797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276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Orange">
    <p:bg>
      <p:bgPr>
        <a:solidFill>
          <a:srgbClr val="FF9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range-4x3.pdf" descr="orang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FFDEBF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FFDEBF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FFDEBF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FFDEBF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FFDEB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64E4CD-3B6A-0B4D-ADF8-592A91626B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53C1D6-7F35-7A56-99F5-EA65B2A97E82}"/>
              </a:ext>
            </a:extLst>
          </p:cNvPr>
          <p:cNvGrpSpPr/>
          <p:nvPr userDrawn="1"/>
        </p:nvGrpSpPr>
        <p:grpSpPr>
          <a:xfrm>
            <a:off x="395622" y="12887011"/>
            <a:ext cx="7017066" cy="512379"/>
            <a:chOff x="395622" y="12887011"/>
            <a:chExt cx="7017066" cy="512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D0A460-0793-7594-D701-4592974BB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22" y="12903199"/>
              <a:ext cx="4025900" cy="482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FA8829-5BA2-6359-4346-A36D5108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188" y="12895551"/>
              <a:ext cx="2349500" cy="4953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3472281-74CF-771B-2615-36DB103878C5}"/>
                </a:ext>
              </a:extLst>
            </p:cNvPr>
            <p:cNvCxnSpPr>
              <a:cxnSpLocks/>
            </p:cNvCxnSpPr>
            <p:nvPr/>
          </p:nvCxnSpPr>
          <p:spPr>
            <a:xfrm>
              <a:off x="4692045" y="12887011"/>
              <a:ext cx="0" cy="512379"/>
            </a:xfrm>
            <a:prstGeom prst="line">
              <a:avLst/>
            </a:prstGeom>
            <a:ln>
              <a:solidFill>
                <a:srgbClr val="97979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urple">
    <p:bg>
      <p:bgPr>
        <a:solidFill>
          <a:srgbClr val="984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urple-4x3.pdf" descr="purple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BFE6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BFE6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BFE6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BFE6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BFE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1DCEB1-1A57-3646-B865-2781CF7D30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5E189-2B61-F24D-941E-A1F7D2B1E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22" y="12903199"/>
            <a:ext cx="4025900" cy="4826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20193-F462-9844-A608-77FB9ADF61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3188" y="12895551"/>
            <a:ext cx="2349500" cy="4953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3ACCDC-3B44-CC4A-836A-E4C6451E6B9C}"/>
              </a:ext>
            </a:extLst>
          </p:cNvPr>
          <p:cNvCxnSpPr>
            <a:cxnSpLocks/>
          </p:cNvCxnSpPr>
          <p:nvPr userDrawn="1"/>
        </p:nvCxnSpPr>
        <p:spPr>
          <a:xfrm>
            <a:off x="4692045" y="12887011"/>
            <a:ext cx="0" cy="512379"/>
          </a:xfrm>
          <a:prstGeom prst="line">
            <a:avLst/>
          </a:prstGeom>
          <a:ln>
            <a:solidFill>
              <a:srgbClr val="9797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6323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Green">
    <p:bg>
      <p:bgPr>
        <a:solidFill>
          <a:srgbClr val="99C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een-4x3.pdf" descr="green-4x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763219" y="5454875"/>
            <a:ext cx="16761561" cy="2283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146" y="7879713"/>
            <a:ext cx="16755708" cy="444500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EDE7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EDE7"/>
                </a:solidFill>
              </a:defRPr>
            </a:lvl2pPr>
            <a:lvl3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EDE7"/>
                </a:solidFill>
              </a:defRPr>
            </a:lvl3pPr>
            <a:lvl4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EDE7"/>
                </a:solidFill>
              </a:defRPr>
            </a:lvl4pPr>
            <a:lvl5pPr marL="0" indent="0">
              <a:lnSpc>
                <a:spcPts val="5000"/>
              </a:lnSpc>
              <a:spcBef>
                <a:spcPts val="0"/>
              </a:spcBef>
              <a:buSzTx/>
              <a:buNone/>
              <a:defRPr sz="3500" b="1">
                <a:solidFill>
                  <a:srgbClr val="DDEDE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53000" y="12928600"/>
            <a:ext cx="508000" cy="42227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32170E4-8684-2741-AF90-E81ECACFD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01225" y="12830463"/>
            <a:ext cx="7720013" cy="635000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 baseline="0">
                <a:latin typeface="+mj-lt"/>
              </a:defRPr>
            </a:lvl1pPr>
          </a:lstStyle>
          <a:p>
            <a:r>
              <a:rPr lang="en-CA" dirty="0"/>
              <a:t>Presenter name or email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5ABCCA-3FEC-6740-8625-41E2BFE232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622" y="12903199"/>
            <a:ext cx="4025900" cy="4826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B283D-14D9-2F4A-834E-78826F255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3188" y="12895551"/>
            <a:ext cx="2349500" cy="4953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32A9C4-F26E-E448-85AD-5CD8C4B81556}"/>
              </a:ext>
            </a:extLst>
          </p:cNvPr>
          <p:cNvCxnSpPr>
            <a:cxnSpLocks/>
          </p:cNvCxnSpPr>
          <p:nvPr userDrawn="1"/>
        </p:nvCxnSpPr>
        <p:spPr>
          <a:xfrm>
            <a:off x="4692045" y="12887011"/>
            <a:ext cx="0" cy="512379"/>
          </a:xfrm>
          <a:prstGeom prst="line">
            <a:avLst/>
          </a:prstGeom>
          <a:ln>
            <a:solidFill>
              <a:srgbClr val="9797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224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339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39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673483" y="12936825"/>
            <a:ext cx="387549" cy="4222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2" r:id="rId3"/>
    <p:sldLayoutId id="2147483658" r:id="rId4"/>
    <p:sldLayoutId id="2147483660" r:id="rId5"/>
    <p:sldLayoutId id="2147483653" r:id="rId6"/>
    <p:sldLayoutId id="2147483661" r:id="rId7"/>
    <p:sldLayoutId id="2147483659" r:id="rId8"/>
  </p:sldLayoutIdLst>
  <p:transition spd="med"/>
  <p:txStyles>
    <p:titleStyle>
      <a:lvl1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0" algn="ctr" defTabSz="821531" rtl="0" latinLnBrk="0">
        <a:lnSpc>
          <a:spcPts val="7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303030"/>
          </a:solidFill>
          <a:uFillTx/>
          <a:latin typeface="+mn-lt"/>
          <a:ea typeface="+mn-ea"/>
          <a:cs typeface="+mn-cs"/>
          <a:sym typeface="Open Sans Light"/>
        </a:defRPr>
      </a:lvl9pPr>
    </p:titleStyle>
    <p:bodyStyle>
      <a:lvl1pPr marL="4167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1pPr>
      <a:lvl2pPr marL="8612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2pPr>
      <a:lvl3pPr marL="13057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3pPr>
      <a:lvl4pPr marL="17502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4pPr>
      <a:lvl5pPr marL="21947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5pPr>
      <a:lvl6pPr marL="26392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6pPr>
      <a:lvl7pPr marL="30837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7pPr>
      <a:lvl8pPr marL="35282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8pPr>
      <a:lvl9pPr marL="3972718" marR="0" indent="-416718" algn="l" defTabSz="821531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646464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attonline.com/womens-support-worker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hyperlink" Target="mailto:Karen.mason@soarproject.ca" TargetMode="External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hyperlink" Target="mailto:Paul.vandonkelaar@ubc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asic Presentation Template Version 1.1"/>
          <p:cNvSpPr txBox="1">
            <a:spLocks noGrp="1"/>
          </p:cNvSpPr>
          <p:nvPr>
            <p:ph type="title"/>
          </p:nvPr>
        </p:nvSpPr>
        <p:spPr>
          <a:xfrm>
            <a:off x="766146" y="5716200"/>
            <a:ext cx="17528323" cy="2283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0055B0"/>
                </a:solidFill>
              </a:defRPr>
            </a:pPr>
            <a:r>
              <a:rPr lang="en-US" sz="10600" b="1" dirty="0"/>
              <a:t>When Love Hurts</a:t>
            </a:r>
            <a:br>
              <a:rPr lang="en-US" sz="9800" dirty="0"/>
            </a:br>
            <a:br>
              <a:rPr lang="en-US" dirty="0"/>
            </a:br>
            <a:r>
              <a:rPr lang="en-CA" sz="7800" dirty="0">
                <a:solidFill>
                  <a:srgbClr val="FF7D00"/>
                </a:solidFill>
              </a:rPr>
              <a:t>Putting knowledge of brain injury from </a:t>
            </a:r>
            <a:br>
              <a:rPr lang="en-CA" sz="7800" dirty="0">
                <a:solidFill>
                  <a:srgbClr val="FF7D00"/>
                </a:solidFill>
              </a:rPr>
            </a:br>
            <a:r>
              <a:rPr lang="en-CA" sz="7800" dirty="0">
                <a:solidFill>
                  <a:srgbClr val="FF7D00"/>
                </a:solidFill>
              </a:rPr>
              <a:t>intimate partner violence into practice</a:t>
            </a:r>
            <a:br>
              <a:rPr lang="en-CA" dirty="0"/>
            </a:br>
            <a:endParaRPr sz="7800" dirty="0">
              <a:solidFill>
                <a:srgbClr val="FF7D00"/>
              </a:solidFill>
            </a:endParaRPr>
          </a:p>
        </p:txBody>
      </p:sp>
      <p:sp>
        <p:nvSpPr>
          <p:cNvPr id="102" name="Karen Mason…"/>
          <p:cNvSpPr txBox="1">
            <a:spLocks noGrp="1"/>
          </p:cNvSpPr>
          <p:nvPr>
            <p:ph type="body" sz="half" idx="1"/>
          </p:nvPr>
        </p:nvSpPr>
        <p:spPr>
          <a:xfrm>
            <a:off x="766146" y="10583056"/>
            <a:ext cx="17394854" cy="1537608"/>
          </a:xfrm>
          <a:prstGeom prst="rect">
            <a:avLst/>
          </a:prstGeom>
        </p:spPr>
        <p:txBody>
          <a:bodyPr numCol="2" spcCol="837785">
            <a:noAutofit/>
          </a:bodyPr>
          <a:lstStyle/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r>
              <a:rPr sz="2700" dirty="0">
                <a:solidFill>
                  <a:schemeClr val="tx2"/>
                </a:solidFill>
              </a:rPr>
              <a:t>Karen Mason</a:t>
            </a:r>
          </a:p>
          <a:p>
            <a:pPr>
              <a:lnSpc>
                <a:spcPct val="100000"/>
              </a:lnSpc>
              <a:defRPr sz="3000" b="0">
                <a:solidFill>
                  <a:srgbClr val="646464"/>
                </a:solidFill>
              </a:defRPr>
            </a:pPr>
            <a:r>
              <a:rPr lang="en-US" sz="2700" b="0" i="1" dirty="0">
                <a:solidFill>
                  <a:schemeClr val="tx2"/>
                </a:solidFill>
              </a:rPr>
              <a:t>SOAR Co-founder and executive director</a:t>
            </a:r>
          </a:p>
          <a:p>
            <a:pPr>
              <a:lnSpc>
                <a:spcPct val="100000"/>
              </a:lnSpc>
              <a:defRPr sz="3000" b="0">
                <a:solidFill>
                  <a:srgbClr val="646464"/>
                </a:solidFill>
              </a:defRPr>
            </a:pPr>
            <a:endParaRPr lang="en-US" sz="2700" b="0" i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r>
              <a:rPr lang="en-US" sz="2700" dirty="0">
                <a:solidFill>
                  <a:schemeClr val="tx2"/>
                </a:solidFill>
              </a:rPr>
              <a:t>                                                                             </a:t>
            </a:r>
          </a:p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endParaRPr lang="en-US" sz="27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r>
              <a:rPr lang="en-US" sz="2700" dirty="0">
                <a:solidFill>
                  <a:schemeClr val="tx2"/>
                </a:solidFill>
              </a:rPr>
              <a:t>Paul van Donkelaar</a:t>
            </a:r>
          </a:p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r>
              <a:rPr lang="en-US" sz="2700" dirty="0">
                <a:solidFill>
                  <a:schemeClr val="tx2"/>
                </a:solidFill>
              </a:rPr>
              <a:t>SOAR Co-founder/principal investigator and professor</a:t>
            </a:r>
          </a:p>
          <a:p>
            <a:pPr>
              <a:lnSpc>
                <a:spcPct val="100000"/>
              </a:lnSpc>
              <a:defRPr sz="3600" b="0" i="1">
                <a:solidFill>
                  <a:srgbClr val="303030"/>
                </a:solidFill>
              </a:defRPr>
            </a:pPr>
            <a:r>
              <a:rPr lang="en-US" sz="2700" b="0" dirty="0">
                <a:solidFill>
                  <a:schemeClr val="tx2"/>
                </a:solidFill>
              </a:rPr>
              <a:t>University of British Columbia (Okanagan)</a:t>
            </a:r>
            <a:br>
              <a:rPr sz="2700" b="1" dirty="0"/>
            </a:br>
            <a:endParaRPr sz="2700" dirty="0"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AC151B-B938-C04E-8618-D444CEE89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532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raumatic Brain Injury (TBI)">
            <a:extLst>
              <a:ext uri="{FF2B5EF4-FFF2-40B4-BE49-F238E27FC236}">
                <a16:creationId xmlns:a16="http://schemas.microsoft.com/office/drawing/2014/main" id="{4483D1E5-79C6-A041-9F1E-F965444A9F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727788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SOAR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CF681DB9-D01B-B741-A254-25A9C2AD6C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0" y="3973430"/>
            <a:ext cx="10787126" cy="7215938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What is it?</a:t>
            </a:r>
            <a:endParaRPr dirty="0">
              <a:solidFill>
                <a:srgbClr val="FF7D00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Community-engaged, multi-disciplinary research initiative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Launched in 2016 between UBCO and Kelowna Women’s Shelter 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Now a non-profit initiative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 sz="3000" b="0">
                <a:solidFill>
                  <a:srgbClr val="FF7D00"/>
                </a:solidFill>
              </a:defRPr>
            </a:pPr>
            <a:endParaRPr lang="en-US" sz="2250" b="0" dirty="0">
              <a:solidFill>
                <a:srgbClr val="646464"/>
              </a:solidFill>
            </a:endParaRP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What are the goals?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0055B0"/>
                </a:solidFill>
              </a:rPr>
              <a:t>EXPLORE</a:t>
            </a:r>
            <a:r>
              <a:rPr lang="en-US" sz="2700" b="0" dirty="0">
                <a:solidFill>
                  <a:srgbClr val="646464"/>
                </a:solidFill>
              </a:rPr>
              <a:t> - Characterize the incidence and effects of BI in IPV.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0055B0"/>
                </a:solidFill>
              </a:rPr>
              <a:t>EDUCATE</a:t>
            </a:r>
            <a:r>
              <a:rPr lang="en-US" sz="2700" b="0" dirty="0">
                <a:solidFill>
                  <a:srgbClr val="646464"/>
                </a:solidFill>
              </a:rPr>
              <a:t> - Educate and train those who work with survivors.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dirty="0">
                <a:solidFill>
                  <a:srgbClr val="0055B0"/>
                </a:solidFill>
              </a:rPr>
              <a:t>EMPOWER</a:t>
            </a:r>
            <a:r>
              <a:rPr lang="en-US" sz="2700" b="0" dirty="0">
                <a:solidFill>
                  <a:srgbClr val="646464"/>
                </a:solidFill>
              </a:rPr>
              <a:t> - Create better awareness and support services. </a:t>
            </a:r>
          </a:p>
        </p:txBody>
      </p:sp>
      <p:sp>
        <p:nvSpPr>
          <p:cNvPr id="27651" name="Slide Number">
            <a:extLst>
              <a:ext uri="{FF2B5EF4-FFF2-40B4-BE49-F238E27FC236}">
                <a16:creationId xmlns:a16="http://schemas.microsoft.com/office/drawing/2014/main" id="{DFE87E8B-7115-BA47-AD6C-100DBFF5E7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FD3FE78-4A49-AF4A-9F97-FCC06C217545}" type="slidenum">
              <a:rPr lang="en-US" altLang="en-US"/>
              <a:pPr/>
              <a:t>10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BA802-FC9A-5E42-8A28-01175E87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16" y="3966615"/>
            <a:ext cx="5974494" cy="60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7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efinition:…">
            <a:extLst>
              <a:ext uri="{FF2B5EF4-FFF2-40B4-BE49-F238E27FC236}">
                <a16:creationId xmlns:a16="http://schemas.microsoft.com/office/drawing/2014/main" id="{87C1D458-8870-6E46-91B9-7F3F43F402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1" y="2716797"/>
            <a:ext cx="10616009" cy="970451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Characterize incidence and effects of TBI in IPV </a:t>
            </a:r>
          </a:p>
        </p:txBody>
      </p:sp>
      <p:sp>
        <p:nvSpPr>
          <p:cNvPr id="28675" name="Slide Number">
            <a:extLst>
              <a:ext uri="{FF2B5EF4-FFF2-40B4-BE49-F238E27FC236}">
                <a16:creationId xmlns:a16="http://schemas.microsoft.com/office/drawing/2014/main" id="{E76EA103-3258-464F-937A-A4BB28A44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B5040-9F4B-7C41-A62D-B9FD58774F10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D8E0D-776D-984B-804B-4C5AA5CD1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21447"/>
            <a:ext cx="7891670" cy="4873106"/>
          </a:xfrm>
          <a:prstGeom prst="rect">
            <a:avLst/>
          </a:prstGeom>
        </p:spPr>
      </p:pic>
      <p:sp>
        <p:nvSpPr>
          <p:cNvPr id="2" name="Definition:…">
            <a:extLst>
              <a:ext uri="{FF2B5EF4-FFF2-40B4-BE49-F238E27FC236}">
                <a16:creationId xmlns:a16="http://schemas.microsoft.com/office/drawing/2014/main" id="{899A97CF-CA3F-3406-5844-61E8D37BB08A}"/>
              </a:ext>
            </a:extLst>
          </p:cNvPr>
          <p:cNvSpPr txBox="1">
            <a:spLocks/>
          </p:cNvSpPr>
          <p:nvPr/>
        </p:nvSpPr>
        <p:spPr>
          <a:xfrm>
            <a:off x="838201" y="3861152"/>
            <a:ext cx="8864599" cy="729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2639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3083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3528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3972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sz="2700" dirty="0">
                <a:solidFill>
                  <a:schemeClr val="tx1"/>
                </a:solidFill>
              </a:rPr>
              <a:t>Acute phase (within 1 week of incident)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2700" dirty="0">
              <a:solidFill>
                <a:schemeClr val="tx1"/>
              </a:solidFill>
            </a:endParaRP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Retrospective chart review of Embrace Clinic patients</a:t>
            </a: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Analysis of evidence consistent with brain injury from chart narrative and details</a:t>
            </a: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sz="2700" dirty="0">
                <a:solidFill>
                  <a:schemeClr val="tx1"/>
                </a:solidFill>
              </a:rPr>
              <a:t>Chronic phase (months to years after 1 or more incidents)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2700" dirty="0">
              <a:solidFill>
                <a:schemeClr val="tx1"/>
              </a:solidFill>
            </a:endParaRP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Recruitment of clients from KWS and other community organizations.</a:t>
            </a: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Direct assessment of PTSD, anxiety, depression, trauma history, substance use, self-reported history of brain injury resulting from IPV, symptoms, and neurocognitive function</a:t>
            </a: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endParaRPr lang="en-US" sz="2700" b="0" dirty="0">
              <a:solidFill>
                <a:srgbClr val="646464"/>
              </a:solidFill>
            </a:endParaRPr>
          </a:p>
          <a:p>
            <a:pPr marL="385763" indent="-385763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endParaRPr lang="en-US" sz="2700" b="0" dirty="0">
              <a:solidFill>
                <a:srgbClr val="646464"/>
              </a:solidFill>
            </a:endParaRPr>
          </a:p>
        </p:txBody>
      </p:sp>
      <p:sp>
        <p:nvSpPr>
          <p:cNvPr id="6" name="Traumatic Brain Injury (TBI)">
            <a:extLst>
              <a:ext uri="{FF2B5EF4-FFF2-40B4-BE49-F238E27FC236}">
                <a16:creationId xmlns:a16="http://schemas.microsoft.com/office/drawing/2014/main" id="{CF947DEA-6929-5811-791C-2BB2F3D9DE5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0" y="23341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</a:t>
            </a:r>
          </a:p>
        </p:txBody>
      </p:sp>
    </p:spTree>
    <p:extLst>
      <p:ext uri="{BB962C8B-B14F-4D97-AF65-F5344CB8AC3E}">
        <p14:creationId xmlns:p14="http://schemas.microsoft.com/office/powerpoint/2010/main" val="22668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raumatic Brain Injury (TBI)">
            <a:extLst>
              <a:ext uri="{FF2B5EF4-FFF2-40B4-BE49-F238E27FC236}">
                <a16:creationId xmlns:a16="http://schemas.microsoft.com/office/drawing/2014/main" id="{2944F443-0B6A-4C44-A806-B904DB7484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0" y="23341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 - Acute Phase</a:t>
            </a:r>
          </a:p>
        </p:txBody>
      </p:sp>
      <p:sp>
        <p:nvSpPr>
          <p:cNvPr id="28675" name="Slide Number">
            <a:extLst>
              <a:ext uri="{FF2B5EF4-FFF2-40B4-BE49-F238E27FC236}">
                <a16:creationId xmlns:a16="http://schemas.microsoft.com/office/drawing/2014/main" id="{E76EA103-3258-464F-937A-A4BB28A44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B5040-9F4B-7C41-A62D-B9FD58774F10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53097-56CB-608D-7E75-0FE3FA0BC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49" y="2503805"/>
            <a:ext cx="12299951" cy="95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417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raumatic Brain Injury (TBI)">
            <a:extLst>
              <a:ext uri="{FF2B5EF4-FFF2-40B4-BE49-F238E27FC236}">
                <a16:creationId xmlns:a16="http://schemas.microsoft.com/office/drawing/2014/main" id="{2944F443-0B6A-4C44-A806-B904DB7484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0" y="23341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 - Acute Phase</a:t>
            </a:r>
          </a:p>
        </p:txBody>
      </p:sp>
      <p:sp>
        <p:nvSpPr>
          <p:cNvPr id="28675" name="Slide Number">
            <a:extLst>
              <a:ext uri="{FF2B5EF4-FFF2-40B4-BE49-F238E27FC236}">
                <a16:creationId xmlns:a16="http://schemas.microsoft.com/office/drawing/2014/main" id="{E76EA103-3258-464F-937A-A4BB28A44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B5040-9F4B-7C41-A62D-B9FD58774F10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643E6-81A3-360E-D73F-66FDD6241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850195"/>
            <a:ext cx="13868400" cy="82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63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raumatic Brain Injury (TBI)">
            <a:extLst>
              <a:ext uri="{FF2B5EF4-FFF2-40B4-BE49-F238E27FC236}">
                <a16:creationId xmlns:a16="http://schemas.microsoft.com/office/drawing/2014/main" id="{2944F443-0B6A-4C44-A806-B904DB7484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0" y="23341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 - Acute Phase</a:t>
            </a:r>
          </a:p>
        </p:txBody>
      </p:sp>
      <p:sp>
        <p:nvSpPr>
          <p:cNvPr id="28675" name="Slide Number">
            <a:extLst>
              <a:ext uri="{FF2B5EF4-FFF2-40B4-BE49-F238E27FC236}">
                <a16:creationId xmlns:a16="http://schemas.microsoft.com/office/drawing/2014/main" id="{E76EA103-3258-464F-937A-A4BB28A44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B5040-9F4B-7C41-A62D-B9FD58774F10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BF3FC-D798-9CA3-3F6E-30FDC0CB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2363752"/>
            <a:ext cx="10845800" cy="97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32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raumatic Brain Injury (TBI)">
            <a:extLst>
              <a:ext uri="{FF2B5EF4-FFF2-40B4-BE49-F238E27FC236}">
                <a16:creationId xmlns:a16="http://schemas.microsoft.com/office/drawing/2014/main" id="{2944F443-0B6A-4C44-A806-B904DB7484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0" y="23341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 - Acute Phase</a:t>
            </a:r>
          </a:p>
        </p:txBody>
      </p:sp>
      <p:sp>
        <p:nvSpPr>
          <p:cNvPr id="28675" name="Slide Number">
            <a:extLst>
              <a:ext uri="{FF2B5EF4-FFF2-40B4-BE49-F238E27FC236}">
                <a16:creationId xmlns:a16="http://schemas.microsoft.com/office/drawing/2014/main" id="{E76EA103-3258-464F-937A-A4BB28A44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B5040-9F4B-7C41-A62D-B9FD58774F10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sp>
        <p:nvSpPr>
          <p:cNvPr id="2" name="Definition:…">
            <a:extLst>
              <a:ext uri="{FF2B5EF4-FFF2-40B4-BE49-F238E27FC236}">
                <a16:creationId xmlns:a16="http://schemas.microsoft.com/office/drawing/2014/main" id="{C17C032A-EF29-F8DB-6A42-4268A26589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0" y="2851150"/>
            <a:ext cx="16764000" cy="6094810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What we found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2700" dirty="0">
              <a:solidFill>
                <a:srgbClr val="FF7D00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Clear direct evidence that strangulation is occurring frequently in Embrace Clinic patients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Women experiencing strangulation 2.24 times more likely to report brain injury symptoms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Brain injury symptoms were disclosed in 31% of cases despite not being directly asked about it</a:t>
            </a: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endParaRPr lang="en-US" sz="2250" b="0" dirty="0">
              <a:solidFill>
                <a:srgbClr val="646464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DB213-46A8-605A-2F98-4FB7A389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25" y="6027906"/>
            <a:ext cx="8742513" cy="58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28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">
            <a:extLst>
              <a:ext uri="{FF2B5EF4-FFF2-40B4-BE49-F238E27FC236}">
                <a16:creationId xmlns:a16="http://schemas.microsoft.com/office/drawing/2014/main" id="{55F325B3-687D-BB43-B726-1627AB80CC4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1C7BD-EEBF-7748-86A0-71F173390709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72308B39-5F5F-6501-ED26-B908BEDBDC94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- Chronic Phase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E19C8-2F9F-6A2F-BCB0-CE9B804F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59049"/>
            <a:ext cx="16230600" cy="39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97860-CE3E-0350-3C58-BF21B2948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6858000"/>
            <a:ext cx="11195050" cy="49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54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raumatic Brain Injury (TBI)">
            <a:extLst>
              <a:ext uri="{FF2B5EF4-FFF2-40B4-BE49-F238E27FC236}">
                <a16:creationId xmlns:a16="http://schemas.microsoft.com/office/drawing/2014/main" id="{90BCB3E1-CCD6-E84A-8023-BF24064F10C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727789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Explore – Chronic Phase</a:t>
            </a:r>
          </a:p>
        </p:txBody>
      </p:sp>
      <p:sp>
        <p:nvSpPr>
          <p:cNvPr id="32770" name="Definition:…">
            <a:extLst>
              <a:ext uri="{FF2B5EF4-FFF2-40B4-BE49-F238E27FC236}">
                <a16:creationId xmlns:a16="http://schemas.microsoft.com/office/drawing/2014/main" id="{A863CCA9-5FDC-DB43-A2C6-62254A3E5E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3660" y="4286251"/>
            <a:ext cx="11640740" cy="707156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FF7D00"/>
                </a:solidFill>
              </a:rPr>
              <a:t>Characterize incidence and effects of BI in IPV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sz="2700" dirty="0">
                <a:solidFill>
                  <a:schemeClr val="tx1"/>
                </a:solidFill>
              </a:rPr>
              <a:t>Lab-based assessments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3600" dirty="0">
              <a:solidFill>
                <a:schemeClr val="tx1"/>
              </a:solidFill>
            </a:endParaRPr>
          </a:p>
          <a:p>
            <a:pPr marL="385763" indent="-385763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altLang="en-US" sz="2700" b="0" dirty="0">
                <a:solidFill>
                  <a:srgbClr val="646464"/>
                </a:solidFill>
              </a:rPr>
              <a:t>Brain blood flow measur</a:t>
            </a:r>
            <a:r>
              <a:rPr lang="en-US" altLang="en-US" sz="2700" b="0" dirty="0">
                <a:solidFill>
                  <a:schemeClr val="tx1"/>
                </a:solidFill>
              </a:rPr>
              <a:t>em</a:t>
            </a:r>
            <a:r>
              <a:rPr lang="en-US" altLang="en-US" sz="2700" b="0" dirty="0">
                <a:solidFill>
                  <a:srgbClr val="646464"/>
                </a:solidFill>
              </a:rPr>
              <a:t>ent</a:t>
            </a:r>
          </a:p>
          <a:p>
            <a:pPr marL="385763" indent="-385763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altLang="en-US" sz="2700" b="0" dirty="0">
                <a:solidFill>
                  <a:srgbClr val="646464"/>
                </a:solidFill>
              </a:rPr>
              <a:t>Blood draws</a:t>
            </a:r>
          </a:p>
          <a:p>
            <a:pPr marL="385763" indent="-385763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Assessments of neurocognitive function</a:t>
            </a:r>
          </a:p>
          <a:p>
            <a:pPr marL="385763" indent="-385763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endParaRPr lang="en-US" altLang="en-US" sz="2700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FF7D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2771" name="Slide Number">
            <a:extLst>
              <a:ext uri="{FF2B5EF4-FFF2-40B4-BE49-F238E27FC236}">
                <a16:creationId xmlns:a16="http://schemas.microsoft.com/office/drawing/2014/main" id="{ED6E8006-887A-C345-B795-936501B5A5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190CC5B-52C4-6A46-B53F-D2ADD01D0128}" type="slidenum">
              <a:rPr lang="en-US" altLang="en-US"/>
              <a:pPr/>
              <a:t>17</a:t>
            </a:fld>
            <a:endParaRPr lang="en-US" altLang="en-US" dirty="0"/>
          </a:p>
        </p:txBody>
      </p:sp>
      <p:pic>
        <p:nvPicPr>
          <p:cNvPr id="3" name="Picture 2" descr="A person wearing headphones and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6E35787F-A561-1E4F-B106-F2C1AFC0E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704" y="5486400"/>
            <a:ext cx="9007014" cy="6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efinition:…">
            <a:extLst>
              <a:ext uri="{FF2B5EF4-FFF2-40B4-BE49-F238E27FC236}">
                <a16:creationId xmlns:a16="http://schemas.microsoft.com/office/drawing/2014/main" id="{233CA6FD-AC84-DC43-BD8E-4C8E633DB9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63190" y="2559050"/>
            <a:ext cx="10539809" cy="16319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FF7D00"/>
                </a:solidFill>
              </a:rPr>
              <a:t>KINARM: cognitive/sensorimotor function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1747" name="Slide Number">
            <a:extLst>
              <a:ext uri="{FF2B5EF4-FFF2-40B4-BE49-F238E27FC236}">
                <a16:creationId xmlns:a16="http://schemas.microsoft.com/office/drawing/2014/main" id="{37201491-EC55-DE47-885B-E40A9B584C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980ED2E-C611-5740-84A1-E11FE060A45B}" type="slidenum">
              <a:rPr lang="en-US" altLang="en-US"/>
              <a:pPr/>
              <a:t>18</a:t>
            </a:fld>
            <a:endParaRPr lang="en-US" altLang="en-US" dirty="0"/>
          </a:p>
        </p:txBody>
      </p:sp>
      <p:pic>
        <p:nvPicPr>
          <p:cNvPr id="31749" name="Picture 6">
            <a:extLst>
              <a:ext uri="{FF2B5EF4-FFF2-40B4-BE49-F238E27FC236}">
                <a16:creationId xmlns:a16="http://schemas.microsoft.com/office/drawing/2014/main" id="{F47C8B68-2C93-294C-B3BB-E1690544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90" y="4510037"/>
            <a:ext cx="7282380" cy="501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2E75D2B8-55E6-85FF-CC02-DE72CF63D90B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- Chronic Phase</a:t>
            </a:r>
          </a:p>
        </p:txBody>
      </p:sp>
      <p:pic>
        <p:nvPicPr>
          <p:cNvPr id="5" name="Aborted Distractor Example Video (1.00 speed) - rectangle, circle targets">
            <a:hlinkClick r:id="" action="ppaction://media"/>
            <a:extLst>
              <a:ext uri="{FF2B5EF4-FFF2-40B4-BE49-F238E27FC236}">
                <a16:creationId xmlns:a16="http://schemas.microsoft.com/office/drawing/2014/main" id="{B0E52FB1-CD08-B476-FF02-94EF1D7CB2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9318" y="4510037"/>
            <a:ext cx="8915491" cy="50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0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efinition:…">
            <a:extLst>
              <a:ext uri="{FF2B5EF4-FFF2-40B4-BE49-F238E27FC236}">
                <a16:creationId xmlns:a16="http://schemas.microsoft.com/office/drawing/2014/main" id="{5A3B0C41-1B4E-0048-882C-87F547991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0" y="2609850"/>
            <a:ext cx="16764000" cy="5816204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Conclusions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3200" b="0" dirty="0">
              <a:solidFill>
                <a:schemeClr val="tx1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Majority of participants – 92% - experienced IPV-related BI.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Those who were strangled had higher BISA scores.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Indigenous women were over-represented (20% compared to 7% of population)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Number of symptoms greater than that observed in acute sport-related concussion.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Reduced ability to make fast coordinated movements.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dirty="0">
                <a:solidFill>
                  <a:schemeClr val="tx1"/>
                </a:solidFill>
              </a:rPr>
              <a:t>Repeated TBIs; chronic symptoms; long-term consequences.</a:t>
            </a:r>
          </a:p>
          <a:p>
            <a:pPr marL="342900" indent="-342900" defTabSz="616133"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sz="360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sp>
        <p:nvSpPr>
          <p:cNvPr id="36867" name="Slide Number">
            <a:extLst>
              <a:ext uri="{FF2B5EF4-FFF2-40B4-BE49-F238E27FC236}">
                <a16:creationId xmlns:a16="http://schemas.microsoft.com/office/drawing/2014/main" id="{C33E9086-C3FC-DC43-B870-81837B6AB2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6DC2DB0-4C03-394C-9CF1-64AD9553830A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1F773C88-6175-35FC-A7F1-3F21EA79F11B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- Chronic Phase</a:t>
            </a:r>
          </a:p>
        </p:txBody>
      </p:sp>
    </p:spTree>
    <p:extLst>
      <p:ext uri="{BB962C8B-B14F-4D97-AF65-F5344CB8AC3E}">
        <p14:creationId xmlns:p14="http://schemas.microsoft.com/office/powerpoint/2010/main" val="13224461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">
            <a:extLst>
              <a:ext uri="{FF2B5EF4-FFF2-40B4-BE49-F238E27FC236}">
                <a16:creationId xmlns:a16="http://schemas.microsoft.com/office/drawing/2014/main" id="{A445F7CC-8EF6-E24E-BE13-F70E054C32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23531513" y="12928600"/>
            <a:ext cx="6699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71437" tIns="71437" rIns="71437" bIns="71437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820738" rtl="0" eaLnBrk="1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2286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4572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6858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9144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D52D48C2-8C85-344A-8D3C-D3076DE19325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9B7FF9-8BCC-0336-A5C1-9E9C7836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kitchen with grey cabinets and a microwave&#10;&#10;Description automatically generated with low confidence">
            <a:extLst>
              <a:ext uri="{FF2B5EF4-FFF2-40B4-BE49-F238E27FC236}">
                <a16:creationId xmlns:a16="http://schemas.microsoft.com/office/drawing/2014/main" id="{156B7C36-545A-89A3-4742-312EA2C0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4406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">
            <a:extLst>
              <a:ext uri="{FF2B5EF4-FFF2-40B4-BE49-F238E27FC236}">
                <a16:creationId xmlns:a16="http://schemas.microsoft.com/office/drawing/2014/main" id="{C33E9086-C3FC-DC43-B870-81837B6AB2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Definition:…">
            <a:extLst>
              <a:ext uri="{FF2B5EF4-FFF2-40B4-BE49-F238E27FC236}">
                <a16:creationId xmlns:a16="http://schemas.microsoft.com/office/drawing/2014/main" id="{4B93E503-61C3-84AB-4841-F592C9BC8943}"/>
              </a:ext>
            </a:extLst>
          </p:cNvPr>
          <p:cNvSpPr txBox="1">
            <a:spLocks/>
          </p:cNvSpPr>
          <p:nvPr/>
        </p:nvSpPr>
        <p:spPr>
          <a:xfrm>
            <a:off x="760810" y="3833119"/>
            <a:ext cx="16764000" cy="750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2639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3083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3528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3972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2"/>
              </a:solidFill>
            </a:endParaRPr>
          </a:p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73623-DE5B-7794-3B07-BBDC837EE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3" y="2469709"/>
            <a:ext cx="15093201" cy="8219311"/>
          </a:xfrm>
          <a:prstGeom prst="rect">
            <a:avLst/>
          </a:prstGeom>
        </p:spPr>
      </p:pic>
      <p:sp>
        <p:nvSpPr>
          <p:cNvPr id="7" name="Traumatic Brain Injury (TBI)">
            <a:extLst>
              <a:ext uri="{FF2B5EF4-FFF2-40B4-BE49-F238E27FC236}">
                <a16:creationId xmlns:a16="http://schemas.microsoft.com/office/drawing/2014/main" id="{BEFECC1B-6839-6378-F65D-AB288E1B3E90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– Implications of BI Screening</a:t>
            </a:r>
          </a:p>
        </p:txBody>
      </p:sp>
    </p:spTree>
    <p:extLst>
      <p:ext uri="{BB962C8B-B14F-4D97-AF65-F5344CB8AC3E}">
        <p14:creationId xmlns:p14="http://schemas.microsoft.com/office/powerpoint/2010/main" val="27675256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">
            <a:extLst>
              <a:ext uri="{FF2B5EF4-FFF2-40B4-BE49-F238E27FC236}">
                <a16:creationId xmlns:a16="http://schemas.microsoft.com/office/drawing/2014/main" id="{C33E9086-C3FC-DC43-B870-81837B6AB2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Definition:…">
            <a:extLst>
              <a:ext uri="{FF2B5EF4-FFF2-40B4-BE49-F238E27FC236}">
                <a16:creationId xmlns:a16="http://schemas.microsoft.com/office/drawing/2014/main" id="{4B93E503-61C3-84AB-4841-F592C9BC8943}"/>
              </a:ext>
            </a:extLst>
          </p:cNvPr>
          <p:cNvSpPr txBox="1">
            <a:spLocks/>
          </p:cNvSpPr>
          <p:nvPr/>
        </p:nvSpPr>
        <p:spPr>
          <a:xfrm>
            <a:off x="760810" y="3833119"/>
            <a:ext cx="16764000" cy="750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2639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3083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3528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3972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2"/>
              </a:solidFill>
            </a:endParaRPr>
          </a:p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sp>
        <p:nvSpPr>
          <p:cNvPr id="6" name="Definition:…">
            <a:extLst>
              <a:ext uri="{FF2B5EF4-FFF2-40B4-BE49-F238E27FC236}">
                <a16:creationId xmlns:a16="http://schemas.microsoft.com/office/drawing/2014/main" id="{D5E2D315-3BAF-1D66-C6D1-0A8BCA8BC824}"/>
              </a:ext>
            </a:extLst>
          </p:cNvPr>
          <p:cNvSpPr txBox="1">
            <a:spLocks/>
          </p:cNvSpPr>
          <p:nvPr/>
        </p:nvSpPr>
        <p:spPr>
          <a:xfrm>
            <a:off x="760810" y="2987370"/>
            <a:ext cx="16764000" cy="774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2639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3083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3528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3972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The problem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b="0" dirty="0">
              <a:solidFill>
                <a:schemeClr val="tx1"/>
              </a:solidFill>
            </a:endParaRP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Stigmatized health info has history of legal implications in family law. </a:t>
            </a: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Questioning capacity to parent based on health status in parenting and access disputes</a:t>
            </a: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Mental health and substance use</a:t>
            </a: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Courtroom distress exacerbates symptoms</a:t>
            </a: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The question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marL="457200" indent="-4572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Is it appropriate to screen women survivors of IPV for BI in the context of family law?</a:t>
            </a:r>
          </a:p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AA63F893-B97C-BAD3-70D1-B9731AC2C371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– Implications of BI Screening</a:t>
            </a:r>
          </a:p>
        </p:txBody>
      </p:sp>
    </p:spTree>
    <p:extLst>
      <p:ext uri="{BB962C8B-B14F-4D97-AF65-F5344CB8AC3E}">
        <p14:creationId xmlns:p14="http://schemas.microsoft.com/office/powerpoint/2010/main" val="99085703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">
            <a:extLst>
              <a:ext uri="{FF2B5EF4-FFF2-40B4-BE49-F238E27FC236}">
                <a16:creationId xmlns:a16="http://schemas.microsoft.com/office/drawing/2014/main" id="{C33E9086-C3FC-DC43-B870-81837B6AB2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6" name="Definition:…">
            <a:extLst>
              <a:ext uri="{FF2B5EF4-FFF2-40B4-BE49-F238E27FC236}">
                <a16:creationId xmlns:a16="http://schemas.microsoft.com/office/drawing/2014/main" id="{D5E2D315-3BAF-1D66-C6D1-0A8BCA8BC824}"/>
              </a:ext>
            </a:extLst>
          </p:cNvPr>
          <p:cNvSpPr txBox="1">
            <a:spLocks/>
          </p:cNvSpPr>
          <p:nvPr/>
        </p:nvSpPr>
        <p:spPr>
          <a:xfrm>
            <a:off x="760810" y="3003742"/>
            <a:ext cx="16764000" cy="774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1531" rtl="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ln>
                  <a:noFill/>
                </a:ln>
                <a:solidFill>
                  <a:srgbClr val="979797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2639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3083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35282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3972718" marR="0" indent="-416718" algn="l" defTabSz="821531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646464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IPV BI leaves women legally vulnerable due to: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Lack of legal precedent and understanding in legal profession.</a:t>
            </a: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Difficulty establishing scientific and legal links between BI and IPV.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BI is not the problem: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marL="457200" indent="-4572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The system and its ideologies of sexism and racism are the issue.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2"/>
              </a:solidFill>
            </a:endParaRP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Screening:</a:t>
            </a:r>
          </a:p>
          <a:p>
            <a:pPr defTabSz="616133" hangingPunct="1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b="0" dirty="0">
              <a:solidFill>
                <a:schemeClr val="tx1"/>
              </a:solidFill>
            </a:endParaRPr>
          </a:p>
          <a:p>
            <a:pPr marL="342900" indent="-342900" defTabSz="616133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Requires careful ethico-legal consideration to equip women to successfully navigate the system.</a:t>
            </a:r>
          </a:p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2"/>
              </a:solidFill>
            </a:endParaRPr>
          </a:p>
          <a:p>
            <a:pPr defTabSz="616133" hangingPunct="1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17ABFE52-2381-5779-40E5-293512F589B9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– Implications of BI Screening</a:t>
            </a:r>
          </a:p>
        </p:txBody>
      </p:sp>
    </p:spTree>
    <p:extLst>
      <p:ext uri="{BB962C8B-B14F-4D97-AF65-F5344CB8AC3E}">
        <p14:creationId xmlns:p14="http://schemas.microsoft.com/office/powerpoint/2010/main" val="39727843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raumatic Brain Injury (TBI)">
            <a:extLst>
              <a:ext uri="{FF2B5EF4-FFF2-40B4-BE49-F238E27FC236}">
                <a16:creationId xmlns:a16="http://schemas.microsoft.com/office/drawing/2014/main" id="{BEA9DA57-2C32-D943-AF73-C9E40E8D274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89" y="2138413"/>
            <a:ext cx="16761619" cy="1905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500" b="1" dirty="0">
                <a:solidFill>
                  <a:srgbClr val="FF7D00"/>
                </a:solidFill>
                <a:latin typeface="Open Sans"/>
                <a:ea typeface="Open Sans"/>
                <a:cs typeface="Open Sans"/>
                <a:sym typeface="Open Sans"/>
              </a:rPr>
              <a:t>Recommendations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5A3B0C41-1B4E-0048-882C-87F547991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89" y="4655749"/>
            <a:ext cx="16764000" cy="79373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tx1"/>
                </a:solidFill>
              </a:rPr>
              <a:t>Expert allyship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b="0" dirty="0">
                <a:solidFill>
                  <a:schemeClr val="tx1"/>
                </a:solidFill>
              </a:rPr>
              <a:t>Physicians and others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7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tx1"/>
                </a:solidFill>
              </a:rPr>
              <a:t>Trauma-informed legal team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b="0" dirty="0">
                <a:solidFill>
                  <a:schemeClr val="tx1"/>
                </a:solidFill>
              </a:rPr>
              <a:t>Education on IPV-BI for lawyers and judges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tx1"/>
                </a:solidFill>
              </a:rPr>
              <a:t>Assessment of parenting capacity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b="0" dirty="0">
                <a:solidFill>
                  <a:schemeClr val="tx1"/>
                </a:solidFill>
              </a:rPr>
              <a:t>Anticipate skepticism and incorporate assessment within IPV-BI screening tool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7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tx1"/>
                </a:solidFill>
              </a:rPr>
              <a:t>Transparency and the right to opt-out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b="0" dirty="0">
                <a:solidFill>
                  <a:schemeClr val="tx1"/>
                </a:solidFill>
              </a:rPr>
              <a:t>Knowledge is power, and women must be offered information  and agency.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2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</p:txBody>
      </p:sp>
      <p:sp>
        <p:nvSpPr>
          <p:cNvPr id="36867" name="Slide Number">
            <a:extLst>
              <a:ext uri="{FF2B5EF4-FFF2-40B4-BE49-F238E27FC236}">
                <a16:creationId xmlns:a16="http://schemas.microsoft.com/office/drawing/2014/main" id="{C33E9086-C3FC-DC43-B870-81837B6AB2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E9308AD7-A3D0-86A8-2938-9F858204808F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Explore – Implications of BI Screening</a:t>
            </a:r>
          </a:p>
        </p:txBody>
      </p:sp>
    </p:spTree>
    <p:extLst>
      <p:ext uri="{BB962C8B-B14F-4D97-AF65-F5344CB8AC3E}">
        <p14:creationId xmlns:p14="http://schemas.microsoft.com/office/powerpoint/2010/main" val="3997415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raumatic Brain Injury (TBI)">
            <a:extLst>
              <a:ext uri="{FF2B5EF4-FFF2-40B4-BE49-F238E27FC236}">
                <a16:creationId xmlns:a16="http://schemas.microsoft.com/office/drawing/2014/main" id="{AD07C7E9-F2A0-A843-84CC-5CD13243F4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809286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5D9FC6BE-B3D9-A747-86D9-ECA2F9BBF4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1" y="4286250"/>
            <a:ext cx="16764000" cy="6094810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Surveyed 150 women’s shelter workers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Gauge knowledge on BI in IPV.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Determine screening practices.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Explore barriers to screening.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Get feedback on top screening tools.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Develop recommendations.</a:t>
            </a:r>
            <a:endParaRPr lang="en-US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70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37891" name="Slide Number">
            <a:extLst>
              <a:ext uri="{FF2B5EF4-FFF2-40B4-BE49-F238E27FC236}">
                <a16:creationId xmlns:a16="http://schemas.microsoft.com/office/drawing/2014/main" id="{2575DD58-5DA4-F046-8CB9-DE4A5FAF51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A02595-9482-344F-BD3A-856471B594C0}" type="slidenum">
              <a:rPr lang="en-US" altLang="en-US"/>
              <a:pPr/>
              <a:t>24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F1F9D-D6F5-2848-7A2A-99992972E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296" y="5675587"/>
            <a:ext cx="8742513" cy="58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raumatic Brain Injury (TBI)">
            <a:extLst>
              <a:ext uri="{FF2B5EF4-FFF2-40B4-BE49-F238E27FC236}">
                <a16:creationId xmlns:a16="http://schemas.microsoft.com/office/drawing/2014/main" id="{AD07C7E9-F2A0-A843-84CC-5CD13243F4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5572" y="1568655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37891" name="Slide Number">
            <a:extLst>
              <a:ext uri="{FF2B5EF4-FFF2-40B4-BE49-F238E27FC236}">
                <a16:creationId xmlns:a16="http://schemas.microsoft.com/office/drawing/2014/main" id="{2575DD58-5DA4-F046-8CB9-DE4A5FAF51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A02595-9482-344F-BD3A-856471B594C0}" type="slidenum">
              <a:rPr lang="en-US" altLang="en-US"/>
              <a:pPr/>
              <a:t>25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EB2AC-F6D5-A28C-F6E3-F4E20AAE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457700"/>
            <a:ext cx="14821506" cy="58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73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raumatic Brain Injury (TBI)">
            <a:extLst>
              <a:ext uri="{FF2B5EF4-FFF2-40B4-BE49-F238E27FC236}">
                <a16:creationId xmlns:a16="http://schemas.microsoft.com/office/drawing/2014/main" id="{AD07C7E9-F2A0-A843-84CC-5CD13243F4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5572" y="1568655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5D9FC6BE-B3D9-A747-86D9-ECA2F9BBF4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1" y="4093744"/>
            <a:ext cx="16764000" cy="8294232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Barriers to screening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Lack of knowledge, skills, ability, and organizational support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Limits on time and resources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Fear of client reaction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chemeClr val="accent4"/>
                </a:solidFill>
              </a:rPr>
              <a:t>Recommendations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dirty="0">
              <a:solidFill>
                <a:schemeClr val="accent4"/>
              </a:solidFill>
            </a:endParaRP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Formal organizational policies/procedures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Training and education for staff and clients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Informal, conversational-style screening </a:t>
            </a:r>
          </a:p>
          <a:p>
            <a:pPr marL="457200" indent="-4572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Referral system</a:t>
            </a:r>
          </a:p>
          <a:p>
            <a:pPr marL="457200" indent="-457200" defTabSz="616133"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marL="457200" indent="-457200" defTabSz="616133"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700" b="0" dirty="0">
              <a:solidFill>
                <a:schemeClr val="tx1"/>
              </a:solidFill>
            </a:endParaRPr>
          </a:p>
          <a:p>
            <a:pPr marL="457200" indent="-457200" defTabSz="616133"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endParaRPr lang="en-US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70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37891" name="Slide Number">
            <a:extLst>
              <a:ext uri="{FF2B5EF4-FFF2-40B4-BE49-F238E27FC236}">
                <a16:creationId xmlns:a16="http://schemas.microsoft.com/office/drawing/2014/main" id="{2575DD58-5DA4-F046-8CB9-DE4A5FAF51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A02595-9482-344F-BD3A-856471B594C0}" type="slidenum">
              <a:rPr lang="en-US" altLang="en-US"/>
              <a:pPr/>
              <a:t>26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55023-F601-D551-5DF2-8121A2A70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6002" y="4250140"/>
            <a:ext cx="5294031" cy="68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7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raumatic Brain Injury (TBI)">
            <a:extLst>
              <a:ext uri="{FF2B5EF4-FFF2-40B4-BE49-F238E27FC236}">
                <a16:creationId xmlns:a16="http://schemas.microsoft.com/office/drawing/2014/main" id="{AD07C7E9-F2A0-A843-84CC-5CD13243F4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809286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37891" name="Slide Number">
            <a:extLst>
              <a:ext uri="{FF2B5EF4-FFF2-40B4-BE49-F238E27FC236}">
                <a16:creationId xmlns:a16="http://schemas.microsoft.com/office/drawing/2014/main" id="{2575DD58-5DA4-F046-8CB9-DE4A5FAF51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A02595-9482-344F-BD3A-856471B594C0}" type="slidenum">
              <a:rPr lang="en-US" altLang="en-US"/>
              <a:pPr/>
              <a:t>27</a:t>
            </a:fld>
            <a:endParaRPr lang="en-US" altLang="en-US" dirty="0"/>
          </a:p>
        </p:txBody>
      </p:sp>
      <p:pic>
        <p:nvPicPr>
          <p:cNvPr id="7" name="Picture 6" descr="Graphical user inter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767359E-5777-A645-B0CE-16EEF4EA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4" y="4288275"/>
            <a:ext cx="17247870" cy="73342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7884-3296-6040-BB92-B97279AC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199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raumatic Brain Injury (TBI)">
            <a:extLst>
              <a:ext uri="{FF2B5EF4-FFF2-40B4-BE49-F238E27FC236}">
                <a16:creationId xmlns:a16="http://schemas.microsoft.com/office/drawing/2014/main" id="{AD07C7E9-F2A0-A843-84CC-5CD13243F4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809286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37891" name="Slide Number">
            <a:extLst>
              <a:ext uri="{FF2B5EF4-FFF2-40B4-BE49-F238E27FC236}">
                <a16:creationId xmlns:a16="http://schemas.microsoft.com/office/drawing/2014/main" id="{2575DD58-5DA4-F046-8CB9-DE4A5FAF51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A02595-9482-344F-BD3A-856471B594C0}" type="slidenum">
              <a:rPr lang="en-US" altLang="en-US"/>
              <a:pPr/>
              <a:t>28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DC54F-4C27-EB99-5D9D-386AFE05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46" y="3950397"/>
            <a:ext cx="15506766" cy="57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63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raumatic Brain Injury (TBI)">
            <a:extLst>
              <a:ext uri="{FF2B5EF4-FFF2-40B4-BE49-F238E27FC236}">
                <a16:creationId xmlns:a16="http://schemas.microsoft.com/office/drawing/2014/main" id="{48F660EE-9249-5247-B2BE-A34906ED48F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66455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4E8BD3E6-4A11-0940-9B89-4A12CE1A5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7363" y="3482467"/>
            <a:ext cx="12169038" cy="7034894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endParaRPr lang="en-US" sz="8000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sz="4000" dirty="0">
                <a:solidFill>
                  <a:srgbClr val="FF7D00"/>
                </a:solidFill>
              </a:rPr>
              <a:t>110+ participants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3600" dirty="0">
              <a:solidFill>
                <a:srgbClr val="FF7D00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Average increase of 1.6 points out of 12 overall – 13%</a:t>
            </a: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18% increase in those who recognized red flags</a:t>
            </a: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63% increase in </a:t>
            </a:r>
            <a:r>
              <a:rPr lang="en-US" sz="2700" b="0" dirty="0">
                <a:solidFill>
                  <a:schemeClr val="tx1"/>
                </a:solidFill>
              </a:rPr>
              <a:t>those who knew commonality of BI symptoms</a:t>
            </a: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21% increase in those </a:t>
            </a:r>
            <a:r>
              <a:rPr lang="en-US" sz="2700" b="0" dirty="0">
                <a:solidFill>
                  <a:srgbClr val="646464"/>
                </a:solidFill>
              </a:rPr>
              <a:t>who recognized support strategies</a:t>
            </a:r>
          </a:p>
          <a:p>
            <a:pPr marL="342900" indent="-342900" defTabSz="61613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Changes reported in how they support clients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3600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3011" name="Slide Number">
            <a:extLst>
              <a:ext uri="{FF2B5EF4-FFF2-40B4-BE49-F238E27FC236}">
                <a16:creationId xmlns:a16="http://schemas.microsoft.com/office/drawing/2014/main" id="{60E83CFE-69BC-CF4C-9B41-C8E0524829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2718BC-F142-E948-BC20-747F2F942567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130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raumatic Brain Injury (TBI)">
            <a:extLst>
              <a:ext uri="{FF2B5EF4-FFF2-40B4-BE49-F238E27FC236}">
                <a16:creationId xmlns:a16="http://schemas.microsoft.com/office/drawing/2014/main" id="{28DB1F01-B160-9A4A-9463-6BBA92993DD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94393" y="1993673"/>
            <a:ext cx="12571214" cy="14287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Did you know?</a:t>
            </a:r>
          </a:p>
        </p:txBody>
      </p:sp>
      <p:sp>
        <p:nvSpPr>
          <p:cNvPr id="21507" name="Slide Number">
            <a:extLst>
              <a:ext uri="{FF2B5EF4-FFF2-40B4-BE49-F238E27FC236}">
                <a16:creationId xmlns:a16="http://schemas.microsoft.com/office/drawing/2014/main" id="{A445F7CC-8EF6-E24E-BE13-F70E054C32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23531513" y="12928600"/>
            <a:ext cx="6699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71437" tIns="71437" rIns="71437" bIns="71437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820738" rtl="0" eaLnBrk="1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2286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4572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6858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9144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D52D48C2-8C85-344A-8D3C-D3076DE1932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4A9F9-E975-4D58-C223-C341859F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9" y="4546600"/>
            <a:ext cx="5339082" cy="68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707EC-81E4-2C40-B930-F38EB9075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raumatic Brain Injury (TBI)">
            <a:extLst>
              <a:ext uri="{FF2B5EF4-FFF2-40B4-BE49-F238E27FC236}">
                <a16:creationId xmlns:a16="http://schemas.microsoft.com/office/drawing/2014/main" id="{4374691F-A627-024F-BFBE-2C04609B7BA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D0498-F9FB-7C4C-A4BD-B645BB917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22" y="5478835"/>
            <a:ext cx="5294259" cy="6526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551C80-4281-7F4B-AA53-A9EB4251D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678" y="3592903"/>
            <a:ext cx="5087304" cy="631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57ECB-806E-7F47-BB80-43C67273D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164" y="1724434"/>
            <a:ext cx="8912403" cy="1020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32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raumatic Brain Injury (TBI)">
            <a:extLst>
              <a:ext uri="{FF2B5EF4-FFF2-40B4-BE49-F238E27FC236}">
                <a16:creationId xmlns:a16="http://schemas.microsoft.com/office/drawing/2014/main" id="{48F660EE-9249-5247-B2BE-A34906ED48F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63191" y="1664553"/>
            <a:ext cx="16761619" cy="1905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Educate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4E8BD3E6-4A11-0940-9B89-4A12CE1A5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2130" y="4205568"/>
            <a:ext cx="13626577" cy="6094810"/>
          </a:xfrm>
        </p:spPr>
        <p:txBody>
          <a:bodyPr>
            <a:normAutofit/>
          </a:bodyPr>
          <a:lstStyle/>
          <a:p>
            <a:pPr defTabSz="616133"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Strangulation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3011" name="Slide Number">
            <a:extLst>
              <a:ext uri="{FF2B5EF4-FFF2-40B4-BE49-F238E27FC236}">
                <a16:creationId xmlns:a16="http://schemas.microsoft.com/office/drawing/2014/main" id="{60E83CFE-69BC-CF4C-9B41-C8E0524829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2718BC-F142-E948-BC20-747F2F942567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50C6BE4-3B96-0B44-BDA3-5BD13572F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963" y="2836060"/>
            <a:ext cx="5910119" cy="9435453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49B1E8-77EE-1540-A736-67AC676D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2535" y="1740670"/>
            <a:ext cx="5910120" cy="93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1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efinition:…">
            <a:extLst>
              <a:ext uri="{FF2B5EF4-FFF2-40B4-BE49-F238E27FC236}">
                <a16:creationId xmlns:a16="http://schemas.microsoft.com/office/drawing/2014/main" id="{706CF767-F393-AF42-AA4F-1FFEAFA9C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1" y="3102445"/>
            <a:ext cx="16764000" cy="2719235"/>
          </a:xfrm>
        </p:spPr>
        <p:txBody>
          <a:bodyPr>
            <a:normAutofit/>
          </a:bodyPr>
          <a:lstStyle/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Community Support Network (CSN)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Part-time, long-term rehabilitation intervention program based on Brain Enhance and Recovery System (BEARS) program.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Multifaceted (aerobic exercise, mindfulness/meditation, and cognitive exercises).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1987" name="Slide Number">
            <a:extLst>
              <a:ext uri="{FF2B5EF4-FFF2-40B4-BE49-F238E27FC236}">
                <a16:creationId xmlns:a16="http://schemas.microsoft.com/office/drawing/2014/main" id="{896012BE-6C83-564F-A84C-08E92CB043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CF3F-5A42-B841-B89D-603EA21A0192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5183C2-B7E6-3CE5-C4D2-FDE2D5822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6210316"/>
            <a:ext cx="13030200" cy="4691363"/>
          </a:xfrm>
          <a:prstGeom prst="rect">
            <a:avLst/>
          </a:prstGeom>
        </p:spPr>
      </p:pic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156EC8CC-1699-90C8-819D-0BBAB74E81C3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Empower – Evaluating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9444825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efinition:…">
            <a:extLst>
              <a:ext uri="{FF2B5EF4-FFF2-40B4-BE49-F238E27FC236}">
                <a16:creationId xmlns:a16="http://schemas.microsoft.com/office/drawing/2014/main" id="{706CF767-F393-AF42-AA4F-1FFEAFA9C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3191" y="3071965"/>
            <a:ext cx="16764000" cy="6094810"/>
          </a:xfrm>
        </p:spPr>
        <p:txBody>
          <a:bodyPr>
            <a:normAutofit/>
          </a:bodyPr>
          <a:lstStyle/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r>
              <a:rPr lang="en-US" dirty="0">
                <a:solidFill>
                  <a:srgbClr val="FF7D00"/>
                </a:solidFill>
              </a:rPr>
              <a:t>Community Support Network (CSN)</a:t>
            </a:r>
          </a:p>
          <a:p>
            <a:pPr defTabSz="616133">
              <a:lnSpc>
                <a:spcPct val="100000"/>
              </a:lnSpc>
              <a:spcBef>
                <a:spcPts val="600"/>
              </a:spcBef>
              <a:defRPr>
                <a:solidFill>
                  <a:srgbClr val="FF7D00"/>
                </a:solidFill>
              </a:defRPr>
            </a:pPr>
            <a:endParaRPr lang="en-US" sz="3000" b="0" dirty="0">
              <a:solidFill>
                <a:schemeClr val="tx1"/>
              </a:solidFill>
            </a:endParaRP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Includes clinical counselling and support from a participant navigator with lived experience of BI.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Survey participants to measure changes in quality of life, resiliency and neurocognitive function.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First cohort showed measurable improvements.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Next cohort starts soon with Nanaimo Brain Injury Society</a:t>
            </a:r>
          </a:p>
          <a:p>
            <a:pPr marL="342900" indent="-342900" defTabSz="61613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chemeClr val="tx1"/>
                </a:solidFill>
              </a:rPr>
              <a:t>Monthly group support counselling session will be added.</a:t>
            </a: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  <a:p>
            <a:pPr defTabSz="616133">
              <a:defRPr>
                <a:solidFill>
                  <a:srgbClr val="FF7D00"/>
                </a:solidFill>
              </a:defRPr>
            </a:pP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1987" name="Slide Number">
            <a:extLst>
              <a:ext uri="{FF2B5EF4-FFF2-40B4-BE49-F238E27FC236}">
                <a16:creationId xmlns:a16="http://schemas.microsoft.com/office/drawing/2014/main" id="{896012BE-6C83-564F-A84C-08E92CB043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marL="0" marR="0" lvl="0" indent="0" algn="l" defTabSz="821531" rtl="0" eaLnBrk="1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CF3F-5A42-B841-B89D-603EA21A0192}" type="slidenum"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sym typeface="Open Sans"/>
              </a:rPr>
              <a:pPr marL="0" marR="0" lvl="0" indent="0" algn="l" defTabSz="821531" rtl="0" eaLnBrk="1" fontAlgn="auto" latinLnBrk="0" hangingPunct="0">
                <a:lnSpc>
                  <a:spcPts val="3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Open Sans"/>
              <a:sym typeface="Open Sans"/>
            </a:endParaRPr>
          </a:p>
        </p:txBody>
      </p:sp>
      <p:sp>
        <p:nvSpPr>
          <p:cNvPr id="2" name="Traumatic Brain Injury (TBI)">
            <a:extLst>
              <a:ext uri="{FF2B5EF4-FFF2-40B4-BE49-F238E27FC236}">
                <a16:creationId xmlns:a16="http://schemas.microsoft.com/office/drawing/2014/main" id="{11B33855-B59E-B6B6-75A6-4077C8DF02BF}"/>
              </a:ext>
            </a:extLst>
          </p:cNvPr>
          <p:cNvSpPr txBox="1">
            <a:spLocks noChangeArrowheads="1"/>
          </p:cNvSpPr>
          <p:nvPr/>
        </p:nvSpPr>
        <p:spPr>
          <a:xfrm>
            <a:off x="763190" y="233413"/>
            <a:ext cx="1676161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altLang="en-US" dirty="0">
                <a:solidFill>
                  <a:srgbClr val="0055B0"/>
                </a:solidFill>
              </a:rPr>
              <a:t>Empower – Evaluating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9761186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20208-3627-C842-B04D-9252DED9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55B0"/>
                </a:solidFill>
              </a:rPr>
              <a:t>Funding/support thanks to:</a:t>
            </a:r>
            <a:endParaRPr lang="en-US" dirty="0">
              <a:solidFill>
                <a:srgbClr val="4080C4"/>
              </a:solidFill>
            </a:endParaRP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A0B9D-1282-794B-B28C-90332F25E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F2B81-D191-D748-BFF3-AF664F04D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625" y="3490175"/>
            <a:ext cx="10439400" cy="2623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BB884B-B2D1-8A40-869B-09A910F35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97" y="6400897"/>
            <a:ext cx="5329954" cy="1785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65E5-10F2-9844-975C-E5D03713A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082" y="8876020"/>
            <a:ext cx="4260850" cy="1169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E1C210-3506-A045-A450-D15E219CB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919" y="7085695"/>
            <a:ext cx="5456426" cy="4547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1930FD-40CB-8A4E-A3E5-0481DEB17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595" y="8686885"/>
            <a:ext cx="4529324" cy="1344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67869F-2BAB-CA4F-BBE2-A9ED806BB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847" y="6001856"/>
            <a:ext cx="6197676" cy="2003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02C0C-65F5-9640-B70C-A42F00BDE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595" y="6121196"/>
            <a:ext cx="3645261" cy="2344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D1C0B-6AD5-5013-BE70-D97D57E09B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74" y="10887920"/>
            <a:ext cx="7772400" cy="930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62E3F0-3B21-CC86-C9CC-B1E86B68296A}"/>
              </a:ext>
            </a:extLst>
          </p:cNvPr>
          <p:cNvSpPr txBox="1"/>
          <p:nvPr/>
        </p:nvSpPr>
        <p:spPr>
          <a:xfrm>
            <a:off x="11581919" y="10775213"/>
            <a:ext cx="3202526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Trainees</a:t>
            </a:r>
          </a:p>
        </p:txBody>
      </p:sp>
    </p:spTree>
    <p:extLst>
      <p:ext uri="{BB962C8B-B14F-4D97-AF65-F5344CB8AC3E}">
        <p14:creationId xmlns:p14="http://schemas.microsoft.com/office/powerpoint/2010/main" val="377634030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1EAF2-1992-3240-A1EA-C138C7D5AF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xample">
            <a:extLst>
              <a:ext uri="{FF2B5EF4-FFF2-40B4-BE49-F238E27FC236}">
                <a16:creationId xmlns:a16="http://schemas.microsoft.com/office/drawing/2014/main" id="{BFD8AE62-0B98-2C45-ADDA-F935C85E394F}"/>
              </a:ext>
            </a:extLst>
          </p:cNvPr>
          <p:cNvSpPr txBox="1">
            <a:spLocks/>
          </p:cNvSpPr>
          <p:nvPr/>
        </p:nvSpPr>
        <p:spPr>
          <a:xfrm>
            <a:off x="762706" y="755853"/>
            <a:ext cx="1676258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0055B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0" algn="ctr" defTabSz="821531" rtl="0" latinLnBrk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hangingPunct="1"/>
            <a:r>
              <a:rPr lang="en-US" dirty="0">
                <a:solidFill>
                  <a:srgbClr val="FF7D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D9F90-9106-7044-B262-A87C54951969}"/>
              </a:ext>
            </a:extLst>
          </p:cNvPr>
          <p:cNvSpPr txBox="1"/>
          <p:nvPr/>
        </p:nvSpPr>
        <p:spPr>
          <a:xfrm>
            <a:off x="1150682" y="2132178"/>
            <a:ext cx="13160653" cy="7838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0" b="0" i="0" u="none" strike="noStrike" cap="none" spc="0" normalizeH="0" baseline="0" dirty="0">
                <a:ln>
                  <a:noFill/>
                </a:ln>
                <a:solidFill>
                  <a:srgbClr val="FF7D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7000" dirty="0">
              <a:solidFill>
                <a:srgbClr val="FF7D00"/>
              </a:solidFill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7D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7000" dirty="0">
              <a:solidFill>
                <a:srgbClr val="FF7D00"/>
              </a:solidFill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7D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7000" dirty="0">
              <a:solidFill>
                <a:srgbClr val="FF7D00"/>
              </a:solidFill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7D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0" dirty="0">
                <a:solidFill>
                  <a:srgbClr val="FF7D00"/>
                </a:solidFill>
              </a:rPr>
              <a:t>                                                        </a:t>
            </a: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7D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7D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3CB95-BE51-CE42-93C3-4B7DEC64045E}"/>
              </a:ext>
            </a:extLst>
          </p:cNvPr>
          <p:cNvSpPr txBox="1"/>
          <p:nvPr/>
        </p:nvSpPr>
        <p:spPr>
          <a:xfrm>
            <a:off x="10376592" y="3852382"/>
            <a:ext cx="5723224" cy="7838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Stay connected!</a:t>
            </a: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@Soar</a:t>
            </a:r>
            <a:r>
              <a:rPr lang="en-US" sz="27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ProjectCanada</a:t>
            </a: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@CanadaSoar</a:t>
            </a: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7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soarprojectcanada</a:t>
            </a:r>
            <a:endParaRPr kumimoji="0" lang="en-US" sz="2700" b="0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indent="0" algn="l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Get in touch!</a:t>
            </a:r>
            <a:endParaRPr lang="en-US" sz="35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700" b="0" dirty="0">
                <a:solidFill>
                  <a:schemeClr val="bg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Karen.mason@soarproject.ca</a:t>
            </a:r>
            <a:endParaRPr lang="en-US" sz="27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700" b="0" dirty="0">
                <a:solidFill>
                  <a:schemeClr val="bg2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Paul.vandonkelaar@ubc.ca</a:t>
            </a:r>
            <a:endParaRPr lang="en-US" sz="27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7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marR="0" indent="0" algn="r" defTabSz="821531" rtl="0" fontAlgn="auto" latinLnBrk="0" hangingPunct="0">
              <a:lnSpc>
                <a:spcPts val="3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700" b="0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A88B8-E245-CD43-937F-978FA3A49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931" y="4943672"/>
            <a:ext cx="666815" cy="666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95528-161E-CD41-999B-C76D5F255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2436" y="5686055"/>
            <a:ext cx="631535" cy="631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DCB5F-CA70-1B4C-B09D-F5A14BD39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4453" y="6513593"/>
            <a:ext cx="631535" cy="631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22649-F89D-354D-8AD4-63A0DF908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483" y="4277277"/>
            <a:ext cx="7168125" cy="66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06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D7BF-D266-B841-9D4B-491133E2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63" y="883286"/>
            <a:ext cx="16761561" cy="2283600"/>
          </a:xfrm>
        </p:spPr>
        <p:txBody>
          <a:bodyPr/>
          <a:lstStyle/>
          <a:p>
            <a:r>
              <a:rPr lang="en-US" dirty="0"/>
              <a:t>Did you know?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91CEA-AEF5-9F4A-A1B9-BBDABB6FA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00" y="4455590"/>
            <a:ext cx="5408590" cy="69539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DBFEFF-9706-4E34-7643-9AA0E627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62" y="4544958"/>
            <a:ext cx="5339082" cy="68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036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raumatic Brain Injury (TBI)">
            <a:extLst>
              <a:ext uri="{FF2B5EF4-FFF2-40B4-BE49-F238E27FC236}">
                <a16:creationId xmlns:a16="http://schemas.microsoft.com/office/drawing/2014/main" id="{28DB1F01-B160-9A4A-9463-6BBA92993DD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57410" y="2097445"/>
            <a:ext cx="12571214" cy="14287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5B0"/>
                </a:solidFill>
              </a:rPr>
              <a:t>Types of abuse</a:t>
            </a:r>
          </a:p>
        </p:txBody>
      </p:sp>
      <p:sp>
        <p:nvSpPr>
          <p:cNvPr id="186" name="Definition:…">
            <a:extLst>
              <a:ext uri="{FF2B5EF4-FFF2-40B4-BE49-F238E27FC236}">
                <a16:creationId xmlns:a16="http://schemas.microsoft.com/office/drawing/2014/main" id="{6E2AAA54-CE06-8347-A6FA-FBE87344B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0002" y="3257538"/>
            <a:ext cx="12573000" cy="5546446"/>
          </a:xfrm>
        </p:spPr>
        <p:txBody>
          <a:bodyPr>
            <a:normAutofit/>
          </a:bodyPr>
          <a:lstStyle/>
          <a:p>
            <a:pPr defTabSz="462100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462100">
              <a:defRPr>
                <a:solidFill>
                  <a:srgbClr val="FF7D00"/>
                </a:solidFill>
              </a:defRPr>
            </a:pPr>
            <a:endParaRPr lang="en-US" dirty="0">
              <a:solidFill>
                <a:srgbClr val="FF7D00"/>
              </a:solidFill>
            </a:endParaRPr>
          </a:p>
          <a:p>
            <a:pPr defTabSz="462100">
              <a:defRPr>
                <a:solidFill>
                  <a:srgbClr val="FF7D00"/>
                </a:solidFill>
              </a:defRPr>
            </a:pPr>
            <a:endParaRPr dirty="0">
              <a:solidFill>
                <a:srgbClr val="FF7D00"/>
              </a:solidFill>
            </a:endParaRP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Physical </a:t>
            </a: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Emotional, psychological, and verbal</a:t>
            </a: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Financial</a:t>
            </a: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Isolation and social</a:t>
            </a: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Sexualized</a:t>
            </a:r>
          </a:p>
          <a:p>
            <a:pPr marL="257175" indent="-257175" defTabSz="4621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b="0">
                <a:solidFill>
                  <a:srgbClr val="FF7D00"/>
                </a:solidFill>
              </a:defRPr>
            </a:pPr>
            <a:r>
              <a:rPr lang="en-US" sz="2700" b="0" dirty="0">
                <a:solidFill>
                  <a:srgbClr val="646464"/>
                </a:solidFill>
              </a:rPr>
              <a:t>Cultural and Spiritual</a:t>
            </a:r>
            <a:endParaRPr sz="2700" b="0" dirty="0">
              <a:solidFill>
                <a:srgbClr val="FF7D00"/>
              </a:solidFill>
            </a:endParaRPr>
          </a:p>
        </p:txBody>
      </p:sp>
      <p:sp>
        <p:nvSpPr>
          <p:cNvPr id="21507" name="Slide Number">
            <a:extLst>
              <a:ext uri="{FF2B5EF4-FFF2-40B4-BE49-F238E27FC236}">
                <a16:creationId xmlns:a16="http://schemas.microsoft.com/office/drawing/2014/main" id="{A445F7CC-8EF6-E24E-BE13-F70E054C32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23531513" y="12928600"/>
            <a:ext cx="6699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71437" tIns="71437" rIns="71437" bIns="71437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820738" rtl="0" eaLnBrk="1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2286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4572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6858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914400" algn="l" defTabSz="82073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64646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D52D48C2-8C85-344A-8D3C-D3076DE1932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0304F-040F-724B-94F2-251FBBB60E3A}"/>
              </a:ext>
            </a:extLst>
          </p:cNvPr>
          <p:cNvSpPr txBox="1"/>
          <p:nvPr/>
        </p:nvSpPr>
        <p:spPr>
          <a:xfrm>
            <a:off x="7891825" y="6030761"/>
            <a:ext cx="7858097" cy="4159045"/>
          </a:xfrm>
          <a:prstGeom prst="rect">
            <a:avLst/>
          </a:prstGeom>
          <a:noFill/>
          <a:ln w="130175" cap="flat" cmpd="sng">
            <a:solidFill>
              <a:srgbClr val="76009C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endParaRPr lang="en-US" sz="3300" dirty="0"/>
          </a:p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r>
              <a:rPr lang="en-US" sz="3500" dirty="0">
                <a:solidFill>
                  <a:srgbClr val="FF7D00"/>
                </a:solidFill>
              </a:rPr>
              <a:t>Abuse is an incident or pattern</a:t>
            </a:r>
          </a:p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r>
              <a:rPr lang="en-US" sz="3500" dirty="0">
                <a:solidFill>
                  <a:srgbClr val="FF7D00"/>
                </a:solidFill>
              </a:rPr>
              <a:t> of incidents of controlling,</a:t>
            </a:r>
          </a:p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r>
              <a:rPr lang="en-US" sz="3500" dirty="0">
                <a:solidFill>
                  <a:srgbClr val="FF7D00"/>
                </a:solidFill>
              </a:rPr>
              <a:t> coercive, threatening,</a:t>
            </a:r>
          </a:p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r>
              <a:rPr lang="en-US" sz="3500" dirty="0">
                <a:solidFill>
                  <a:srgbClr val="FF7D00"/>
                </a:solidFill>
              </a:rPr>
              <a:t> degrading, and violent behavior.</a:t>
            </a:r>
          </a:p>
          <a:p>
            <a:pPr algn="ctr" defTabSz="616148">
              <a:lnSpc>
                <a:spcPts val="2250"/>
              </a:lnSpc>
              <a:spcBef>
                <a:spcPts val="2250"/>
              </a:spcBef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2332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D7BF-D266-B841-9D4B-491133E2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46" y="1391286"/>
            <a:ext cx="16761561" cy="2283600"/>
          </a:xfrm>
        </p:spPr>
        <p:txBody>
          <a:bodyPr/>
          <a:lstStyle/>
          <a:p>
            <a:r>
              <a:rPr lang="en-US" dirty="0"/>
              <a:t>Did you know?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26C83-2E9C-F246-8FCA-E6E141DA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99" y="4624975"/>
            <a:ext cx="5339081" cy="686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6BBD6B-4AC7-F3A5-4860-03A51BCD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198" y="4624975"/>
            <a:ext cx="5339082" cy="68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4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7CC0-4F09-2F41-A412-B484B524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3A050-5FAB-2D4E-8CEE-BA88AA5AA18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8B08D-F8A1-8541-966B-24C3FBD87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Screen Shot 2017-05-28 at 8.55.16 PM.png">
            <a:extLst>
              <a:ext uri="{FF2B5EF4-FFF2-40B4-BE49-F238E27FC236}">
                <a16:creationId xmlns:a16="http://schemas.microsoft.com/office/drawing/2014/main" id="{A56F568A-D4D3-3145-97EA-9F33242B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13" y="-1628775"/>
            <a:ext cx="11066463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kating.png">
            <a:extLst>
              <a:ext uri="{FF2B5EF4-FFF2-40B4-BE49-F238E27FC236}">
                <a16:creationId xmlns:a16="http://schemas.microsoft.com/office/drawing/2014/main" id="{635FBD50-0865-AA43-B826-4DC6808E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0"/>
            <a:ext cx="9949899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bob.png">
            <a:extLst>
              <a:ext uri="{FF2B5EF4-FFF2-40B4-BE49-F238E27FC236}">
                <a16:creationId xmlns:a16="http://schemas.microsoft.com/office/drawing/2014/main" id="{542AD09B-07C9-814A-8E34-E007CF1C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91484"/>
            <a:ext cx="13078745" cy="73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7-05-28 at 9.25.40 PM.png">
            <a:extLst>
              <a:ext uri="{FF2B5EF4-FFF2-40B4-BE49-F238E27FC236}">
                <a16:creationId xmlns:a16="http://schemas.microsoft.com/office/drawing/2014/main" id="{2ADF95D8-861C-124E-ABED-53764602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605" y="4641545"/>
            <a:ext cx="6226652" cy="1013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545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nder.jpg">
            <a:extLst>
              <a:ext uri="{FF2B5EF4-FFF2-40B4-BE49-F238E27FC236}">
                <a16:creationId xmlns:a16="http://schemas.microsoft.com/office/drawing/2014/main" id="{98EADEEE-0B34-0142-816F-10DB35A1B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45" y="2169277"/>
            <a:ext cx="18393500" cy="103348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E6959A-F16F-8240-ACF6-A7FA7D2FF896}"/>
              </a:ext>
            </a:extLst>
          </p:cNvPr>
          <p:cNvSpPr/>
          <p:nvPr/>
        </p:nvSpPr>
        <p:spPr>
          <a:xfrm>
            <a:off x="977395" y="1164986"/>
            <a:ext cx="6022803" cy="545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16148">
              <a:lnSpc>
                <a:spcPts val="2250"/>
              </a:lnSpc>
              <a:spcBef>
                <a:spcPts val="2250"/>
              </a:spcBef>
              <a:defRPr/>
            </a:pPr>
            <a:r>
              <a:rPr lang="en-US" sz="70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backstory</a:t>
            </a:r>
          </a:p>
        </p:txBody>
      </p:sp>
      <p:pic>
        <p:nvPicPr>
          <p:cNvPr id="4" name="Picture 3" descr="pau.png">
            <a:extLst>
              <a:ext uri="{FF2B5EF4-FFF2-40B4-BE49-F238E27FC236}">
                <a16:creationId xmlns:a16="http://schemas.microsoft.com/office/drawing/2014/main" id="{574790A2-BC4A-2F4F-8429-ADD4EDBE5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2" y="2304488"/>
            <a:ext cx="6434937" cy="5616803"/>
          </a:xfrm>
          <a:prstGeom prst="rect">
            <a:avLst/>
          </a:prstGeom>
        </p:spPr>
      </p:pic>
      <p:pic>
        <p:nvPicPr>
          <p:cNvPr id="5" name="Picture 4" descr="karen.png">
            <a:extLst>
              <a:ext uri="{FF2B5EF4-FFF2-40B4-BE49-F238E27FC236}">
                <a16:creationId xmlns:a16="http://schemas.microsoft.com/office/drawing/2014/main" id="{26B90196-846B-1740-AC1D-6271494F6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545" y="6583024"/>
            <a:ext cx="6434937" cy="5616803"/>
          </a:xfrm>
          <a:prstGeom prst="rect">
            <a:avLst/>
          </a:prstGeom>
        </p:spPr>
      </p:pic>
      <p:pic>
        <p:nvPicPr>
          <p:cNvPr id="7" name="Picture 6" descr="heart.png">
            <a:extLst>
              <a:ext uri="{FF2B5EF4-FFF2-40B4-BE49-F238E27FC236}">
                <a16:creationId xmlns:a16="http://schemas.microsoft.com/office/drawing/2014/main" id="{96EBF149-72A1-BE4E-B79E-46177A0F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278" y="2428495"/>
            <a:ext cx="3861558" cy="3370602"/>
          </a:xfrm>
          <a:prstGeom prst="rect">
            <a:avLst/>
          </a:prstGeom>
        </p:spPr>
      </p:pic>
      <p:pic>
        <p:nvPicPr>
          <p:cNvPr id="8" name="Picture 7" descr="heart.png">
            <a:extLst>
              <a:ext uri="{FF2B5EF4-FFF2-40B4-BE49-F238E27FC236}">
                <a16:creationId xmlns:a16="http://schemas.microsoft.com/office/drawing/2014/main" id="{7081644E-5D02-CA4E-94A0-278798B6C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39" y="6877412"/>
            <a:ext cx="2094041" cy="1827806"/>
          </a:xfrm>
          <a:prstGeom prst="rect">
            <a:avLst/>
          </a:prstGeom>
        </p:spPr>
      </p:pic>
      <p:pic>
        <p:nvPicPr>
          <p:cNvPr id="9" name="Picture 8" descr="heart.png">
            <a:extLst>
              <a:ext uri="{FF2B5EF4-FFF2-40B4-BE49-F238E27FC236}">
                <a16:creationId xmlns:a16="http://schemas.microsoft.com/office/drawing/2014/main" id="{A0425088-099A-7B47-BAFE-A30FA90D2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236" y="9558280"/>
            <a:ext cx="3861558" cy="33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53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75D201-DD18-F24B-BCDA-F3E19AF22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785195"/>
            <a:ext cx="17424400" cy="95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763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SOAR Colours">
      <a:dk1>
        <a:srgbClr val="646464"/>
      </a:dk1>
      <a:lt1>
        <a:srgbClr val="E6EAEA"/>
      </a:lt1>
      <a:dk2>
        <a:srgbClr val="303030"/>
      </a:dk2>
      <a:lt2>
        <a:srgbClr val="CBCBCB"/>
      </a:lt2>
      <a:accent1>
        <a:srgbClr val="0055B0"/>
      </a:accent1>
      <a:accent2>
        <a:srgbClr val="76009C"/>
      </a:accent2>
      <a:accent3>
        <a:srgbClr val="77B6A0"/>
      </a:accent3>
      <a:accent4>
        <a:srgbClr val="FF7D00"/>
      </a:accent4>
      <a:accent5>
        <a:srgbClr val="9840B5"/>
      </a:accent5>
      <a:accent6>
        <a:srgbClr val="FF9D40"/>
      </a:accent6>
      <a:hlink>
        <a:srgbClr val="4080C3"/>
      </a:hlink>
      <a:folHlink>
        <a:srgbClr val="BA80CD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Light"/>
        <a:ea typeface="Open Sans Light"/>
        <a:cs typeface="Open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ts val="3000"/>
          </a:lnSpc>
          <a:spcBef>
            <a:spcPts val="300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646464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Light"/>
        <a:ea typeface="Open Sans Light"/>
        <a:cs typeface="Open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ts val="3000"/>
          </a:lnSpc>
          <a:spcBef>
            <a:spcPts val="300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646464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906</Words>
  <Application>Microsoft Office PowerPoint</Application>
  <PresentationFormat>Custom</PresentationFormat>
  <Paragraphs>234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Helvetica Neue</vt:lpstr>
      <vt:lpstr>Open Sans</vt:lpstr>
      <vt:lpstr>Open Sans Light</vt:lpstr>
      <vt:lpstr>White</vt:lpstr>
      <vt:lpstr>When Love Hurts  Putting knowledge of brain injury from  intimate partner violence into practice </vt:lpstr>
      <vt:lpstr>PowerPoint Presentation</vt:lpstr>
      <vt:lpstr>Did you know?</vt:lpstr>
      <vt:lpstr>Did you know?</vt:lpstr>
      <vt:lpstr>Types of abuse</vt:lpstr>
      <vt:lpstr>Did you know?</vt:lpstr>
      <vt:lpstr>PowerPoint Presentation</vt:lpstr>
      <vt:lpstr>PowerPoint Presentation</vt:lpstr>
      <vt:lpstr>PowerPoint Presentation</vt:lpstr>
      <vt:lpstr>SOAR</vt:lpstr>
      <vt:lpstr>Explore</vt:lpstr>
      <vt:lpstr>Explore - Acute Phase</vt:lpstr>
      <vt:lpstr>Explore - Acute Phase</vt:lpstr>
      <vt:lpstr>Explore - Acute Phase</vt:lpstr>
      <vt:lpstr>Explore - Acute Phase</vt:lpstr>
      <vt:lpstr>PowerPoint Presentation</vt:lpstr>
      <vt:lpstr>Explore – Chronic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</vt:lpstr>
      <vt:lpstr>Educate</vt:lpstr>
      <vt:lpstr>Educate</vt:lpstr>
      <vt:lpstr>Educate</vt:lpstr>
      <vt:lpstr>Educate</vt:lpstr>
      <vt:lpstr>Educate</vt:lpstr>
      <vt:lpstr>Educate</vt:lpstr>
      <vt:lpstr>Educate</vt:lpstr>
      <vt:lpstr>Educate</vt:lpstr>
      <vt:lpstr>PowerPoint Presentation</vt:lpstr>
      <vt:lpstr>PowerPoint Presentation</vt:lpstr>
      <vt:lpstr>Funding/support thanks to: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 Template Version 1.3</dc:title>
  <dc:creator>Sheila</dc:creator>
  <cp:lastModifiedBy>Sheila Beauchemin</cp:lastModifiedBy>
  <cp:revision>57</cp:revision>
  <dcterms:modified xsi:type="dcterms:W3CDTF">2023-06-19T21:49:25Z</dcterms:modified>
</cp:coreProperties>
</file>